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Default Extension="bin" ContentType="application/vnd.openxmlformats-officedocument.oleObject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274" r:id="rId2"/>
    <p:sldId id="667" r:id="rId3"/>
    <p:sldId id="661" r:id="rId4"/>
    <p:sldId id="301" r:id="rId5"/>
    <p:sldId id="660" r:id="rId6"/>
    <p:sldId id="655" r:id="rId7"/>
    <p:sldId id="668" r:id="rId8"/>
    <p:sldId id="662" r:id="rId9"/>
    <p:sldId id="665" r:id="rId10"/>
    <p:sldId id="666" r:id="rId11"/>
    <p:sldId id="669" r:id="rId12"/>
    <p:sldId id="670" r:id="rId13"/>
    <p:sldId id="671" r:id="rId14"/>
    <p:sldId id="672" r:id="rId15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0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5" autoAdjust="0"/>
    <p:restoredTop sz="84748" autoAdjust="0"/>
  </p:normalViewPr>
  <p:slideViewPr>
    <p:cSldViewPr>
      <p:cViewPr>
        <p:scale>
          <a:sx n="70" d="100"/>
          <a:sy n="70" d="100"/>
        </p:scale>
        <p:origin x="-2814" y="-7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9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69920" cy="480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47" tIns="47873" rIns="95747" bIns="47873" numCol="1" anchor="t" anchorCtr="0" compatLnSpc="1">
            <a:prstTxWarp prst="textNoShape">
              <a:avLst/>
            </a:prstTxWarp>
          </a:bodyPr>
          <a:lstStyle>
            <a:lvl1pPr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197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3587" y="0"/>
            <a:ext cx="3169920" cy="480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47" tIns="47873" rIns="95747" bIns="47873" numCol="1" anchor="t" anchorCtr="0" compatLnSpc="1">
            <a:prstTxWarp prst="textNoShape">
              <a:avLst/>
            </a:prstTxWarp>
          </a:bodyPr>
          <a:lstStyle>
            <a:lvl1pPr algn="r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197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19173"/>
            <a:ext cx="3169920" cy="480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47" tIns="47873" rIns="95747" bIns="47873" numCol="1" anchor="b" anchorCtr="0" compatLnSpc="1">
            <a:prstTxWarp prst="textNoShape">
              <a:avLst/>
            </a:prstTxWarp>
          </a:bodyPr>
          <a:lstStyle>
            <a:lvl1pPr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197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3587" y="9119173"/>
            <a:ext cx="3169920" cy="480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47" tIns="47873" rIns="95747" bIns="47873" numCol="1" anchor="b" anchorCtr="0" compatLnSpc="1">
            <a:prstTxWarp prst="textNoShape">
              <a:avLst/>
            </a:prstTxWarp>
          </a:bodyPr>
          <a:lstStyle>
            <a:lvl1pPr algn="r">
              <a:defRPr sz="1300"/>
            </a:lvl1pPr>
          </a:lstStyle>
          <a:p>
            <a:pPr>
              <a:defRPr/>
            </a:pPr>
            <a:fld id="{BC78B257-A276-49E3-90C0-40C5FD8B38E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69920" cy="480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47" tIns="47873" rIns="95747" bIns="47873" numCol="1" anchor="t" anchorCtr="0" compatLnSpc="1">
            <a:prstTxWarp prst="textNoShape">
              <a:avLst/>
            </a:prstTxWarp>
          </a:bodyPr>
          <a:lstStyle>
            <a:lvl1pPr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587" y="0"/>
            <a:ext cx="3169920" cy="480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47" tIns="47873" rIns="95747" bIns="47873" numCol="1" anchor="t" anchorCtr="0" compatLnSpc="1">
            <a:prstTxWarp prst="textNoShape">
              <a:avLst/>
            </a:prstTxWarp>
          </a:bodyPr>
          <a:lstStyle>
            <a:lvl1pPr algn="r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43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19138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520" y="4561226"/>
            <a:ext cx="5852160" cy="4320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47" tIns="47873" rIns="95747" bIns="4787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19173"/>
            <a:ext cx="3169920" cy="480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47" tIns="47873" rIns="95747" bIns="47873" numCol="1" anchor="b" anchorCtr="0" compatLnSpc="1">
            <a:prstTxWarp prst="textNoShape">
              <a:avLst/>
            </a:prstTxWarp>
          </a:bodyPr>
          <a:lstStyle>
            <a:lvl1pPr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587" y="9119173"/>
            <a:ext cx="3169920" cy="480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47" tIns="47873" rIns="95747" bIns="47873" numCol="1" anchor="b" anchorCtr="0" compatLnSpc="1">
            <a:prstTxWarp prst="textNoShape">
              <a:avLst/>
            </a:prstTxWarp>
          </a:bodyPr>
          <a:lstStyle>
            <a:lvl1pPr algn="r">
              <a:defRPr sz="1300"/>
            </a:lvl1pPr>
          </a:lstStyle>
          <a:p>
            <a:pPr>
              <a:defRPr/>
            </a:pPr>
            <a:fld id="{F75ED0A9-8D78-4DCF-8AA1-61EC75A2467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D0C006D-4CF5-42EB-A76B-CEB150302CF4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194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marL="239367" indent="-239367" eaLnBrk="1" hangingPunct="1">
              <a:buFontTx/>
              <a:buNone/>
            </a:pPr>
            <a:endParaRPr lang="en-US" baseline="0" dirty="0" smtClean="0"/>
          </a:p>
          <a:p>
            <a:pPr marL="239367" indent="-239367" eaLnBrk="1" hangingPunct="1">
              <a:buFontTx/>
              <a:buNone/>
            </a:pPr>
            <a:endParaRPr lang="en-US" dirty="0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7A20D9D-4C4B-4DA9-BEEF-999E35F0C066}" type="slidenum">
              <a:rPr lang="en-US" smtClean="0"/>
              <a:pPr/>
              <a:t>10</a:t>
            </a:fld>
            <a:endParaRPr lang="en-US" smtClean="0"/>
          </a:p>
        </p:txBody>
      </p:sp>
      <p:sp>
        <p:nvSpPr>
          <p:cNvPr id="20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marL="239367" indent="-239367" eaLnBrk="1" hangingPunct="1">
              <a:buFontTx/>
              <a:buAutoNum type="arabicPeriod"/>
            </a:pPr>
            <a:endParaRPr lang="en-US" dirty="0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7A20D9D-4C4B-4DA9-BEEF-999E35F0C066}" type="slidenum">
              <a:rPr lang="en-US" smtClean="0"/>
              <a:pPr/>
              <a:t>11</a:t>
            </a:fld>
            <a:endParaRPr lang="en-US" smtClean="0"/>
          </a:p>
        </p:txBody>
      </p:sp>
      <p:sp>
        <p:nvSpPr>
          <p:cNvPr id="20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marL="239367" indent="-239367" eaLnBrk="1" hangingPunct="1">
              <a:buFontTx/>
              <a:buAutoNum type="arabicPeriod"/>
            </a:pPr>
            <a:endParaRPr lang="en-US" dirty="0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7A20D9D-4C4B-4DA9-BEEF-999E35F0C066}" type="slidenum">
              <a:rPr lang="en-US" smtClean="0"/>
              <a:pPr/>
              <a:t>12</a:t>
            </a:fld>
            <a:endParaRPr lang="en-US" smtClean="0"/>
          </a:p>
        </p:txBody>
      </p:sp>
      <p:sp>
        <p:nvSpPr>
          <p:cNvPr id="20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marL="239367" indent="-239367" eaLnBrk="1" hangingPunct="1">
              <a:buFontTx/>
              <a:buAutoNum type="arabicPeriod"/>
            </a:pPr>
            <a:endParaRPr lang="en-US" dirty="0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7A20D9D-4C4B-4DA9-BEEF-999E35F0C066}" type="slidenum">
              <a:rPr lang="en-US" smtClean="0"/>
              <a:pPr/>
              <a:t>13</a:t>
            </a:fld>
            <a:endParaRPr lang="en-US" smtClean="0"/>
          </a:p>
        </p:txBody>
      </p:sp>
      <p:sp>
        <p:nvSpPr>
          <p:cNvPr id="20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marL="239367" indent="-239367" eaLnBrk="1" hangingPunct="1">
              <a:buFontTx/>
              <a:buAutoNum type="arabicPeriod"/>
            </a:pPr>
            <a:endParaRPr lang="en-US" dirty="0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7A20D9D-4C4B-4DA9-BEEF-999E35F0C066}" type="slidenum">
              <a:rPr lang="en-US" smtClean="0"/>
              <a:pPr/>
              <a:t>14</a:t>
            </a:fld>
            <a:endParaRPr lang="en-US" smtClean="0"/>
          </a:p>
        </p:txBody>
      </p:sp>
      <p:sp>
        <p:nvSpPr>
          <p:cNvPr id="20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marL="239367" indent="-239367" eaLnBrk="1" hangingPunct="1">
              <a:buFontTx/>
              <a:buAutoNum type="arabicPeriod"/>
            </a:pPr>
            <a:endParaRPr lang="en-US" dirty="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7A20D9D-4C4B-4DA9-BEEF-999E35F0C066}" type="slidenum">
              <a:rPr lang="en-US" smtClean="0"/>
              <a:pPr/>
              <a:t>2</a:t>
            </a:fld>
            <a:endParaRPr lang="en-US" smtClean="0"/>
          </a:p>
        </p:txBody>
      </p:sp>
      <p:sp>
        <p:nvSpPr>
          <p:cNvPr id="20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marL="239367" indent="-239367" eaLnBrk="1" hangingPunct="1">
              <a:buFontTx/>
              <a:buAutoNum type="arabicPeriod"/>
            </a:pPr>
            <a:endParaRPr lang="en-US" dirty="0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7A20D9D-4C4B-4DA9-BEEF-999E35F0C066}" type="slidenum">
              <a:rPr lang="en-US" smtClean="0"/>
              <a:pPr/>
              <a:t>3</a:t>
            </a:fld>
            <a:endParaRPr lang="en-US" smtClean="0"/>
          </a:p>
        </p:txBody>
      </p:sp>
      <p:sp>
        <p:nvSpPr>
          <p:cNvPr id="20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marL="239367" indent="-239367" eaLnBrk="1" hangingPunct="1">
              <a:buFontTx/>
              <a:buAutoNum type="arabicPeriod"/>
            </a:pPr>
            <a:endParaRPr lang="en-US" dirty="0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7A20D9D-4C4B-4DA9-BEEF-999E35F0C066}" type="slidenum">
              <a:rPr lang="en-US" smtClean="0"/>
              <a:pPr/>
              <a:t>4</a:t>
            </a:fld>
            <a:endParaRPr lang="en-US" smtClean="0"/>
          </a:p>
        </p:txBody>
      </p:sp>
      <p:sp>
        <p:nvSpPr>
          <p:cNvPr id="20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marL="239367" indent="-239367" eaLnBrk="1" hangingPunct="1">
              <a:buFontTx/>
              <a:buAutoNum type="arabicPeriod"/>
            </a:pPr>
            <a:endParaRPr lang="en-US" dirty="0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7A20D9D-4C4B-4DA9-BEEF-999E35F0C066}" type="slidenum">
              <a:rPr lang="en-US" smtClean="0"/>
              <a:pPr/>
              <a:t>5</a:t>
            </a:fld>
            <a:endParaRPr lang="en-US" smtClean="0"/>
          </a:p>
        </p:txBody>
      </p:sp>
      <p:sp>
        <p:nvSpPr>
          <p:cNvPr id="20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marL="239367" indent="-239367" eaLnBrk="1" hangingPunct="1">
              <a:buFontTx/>
              <a:buAutoNum type="arabicPeriod"/>
            </a:pPr>
            <a:endParaRPr lang="en-US" dirty="0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7A20D9D-4C4B-4DA9-BEEF-999E35F0C066}" type="slidenum">
              <a:rPr lang="en-US" smtClean="0"/>
              <a:pPr/>
              <a:t>6</a:t>
            </a:fld>
            <a:endParaRPr lang="en-US" smtClean="0"/>
          </a:p>
        </p:txBody>
      </p:sp>
      <p:sp>
        <p:nvSpPr>
          <p:cNvPr id="20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marL="239367" indent="-239367" eaLnBrk="1" hangingPunct="1">
              <a:buFontTx/>
              <a:buAutoNum type="arabicPeriod"/>
            </a:pPr>
            <a:endParaRPr lang="en-US" dirty="0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7A20D9D-4C4B-4DA9-BEEF-999E35F0C066}" type="slidenum">
              <a:rPr lang="en-US" smtClean="0"/>
              <a:pPr/>
              <a:t>7</a:t>
            </a:fld>
            <a:endParaRPr lang="en-US" smtClean="0"/>
          </a:p>
        </p:txBody>
      </p:sp>
      <p:sp>
        <p:nvSpPr>
          <p:cNvPr id="20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marL="239367" indent="-239367" eaLnBrk="1" hangingPunct="1">
              <a:buFontTx/>
              <a:buAutoNum type="arabicPeriod"/>
            </a:pPr>
            <a:endParaRPr lang="en-US" dirty="0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7A20D9D-4C4B-4DA9-BEEF-999E35F0C066}" type="slidenum">
              <a:rPr lang="en-US" smtClean="0"/>
              <a:pPr/>
              <a:t>8</a:t>
            </a:fld>
            <a:endParaRPr lang="en-US" smtClean="0"/>
          </a:p>
        </p:txBody>
      </p:sp>
      <p:sp>
        <p:nvSpPr>
          <p:cNvPr id="20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marL="239367" indent="-239367" eaLnBrk="1" hangingPunct="1">
              <a:buFontTx/>
              <a:buAutoNum type="arabicPeriod"/>
            </a:pPr>
            <a:endParaRPr lang="en-US" dirty="0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7A20D9D-4C4B-4DA9-BEEF-999E35F0C066}" type="slidenum">
              <a:rPr lang="en-US" smtClean="0"/>
              <a:pPr/>
              <a:t>9</a:t>
            </a:fld>
            <a:endParaRPr lang="en-US" smtClean="0"/>
          </a:p>
        </p:txBody>
      </p:sp>
      <p:sp>
        <p:nvSpPr>
          <p:cNvPr id="20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marL="239367" indent="-239367" eaLnBrk="1" hangingPunct="1">
              <a:buFontTx/>
              <a:buAutoNum type="arabicPeriod"/>
            </a:pPr>
            <a:endParaRPr lang="en-US" dirty="0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A0A7572-8AC3-4C62-8815-820573E8556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FC3F17-1CB5-4688-96D4-9AED77A0018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86379A-A421-44FF-896F-97AA52D9A50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B0E33E-A0A4-4134-8460-A73E25363C0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71FF32-6593-4476-932E-A1DEA18FD48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A16F60-C56A-4683-BE96-EAAD6106E40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577E4E-2473-4FD0-AC02-51AB4CA407C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57BB80-FC57-42C8-AAFA-807F4D8110D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00A04CB-312F-4607-B005-7D1D560B751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6841E1-355E-4A08-92F5-7F6A817DBB5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560022-6DF5-442B-8F1C-10F431A0E0D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1352A9FF-8B51-4738-A2E0-A84F547874F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oleObject" Target="../embeddings/oleObject5.bin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3.bin"/><Relationship Id="rId5" Type="http://schemas.openxmlformats.org/officeDocument/2006/relationships/oleObject" Target="../embeddings/oleObject2.bin"/><Relationship Id="rId4" Type="http://schemas.openxmlformats.org/officeDocument/2006/relationships/oleObject" Target="../embeddings/oleObject1.bin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oleObject" Target="../embeddings/oleObject4.bin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600200"/>
            <a:ext cx="8229600" cy="639763"/>
          </a:xfrm>
        </p:spPr>
        <p:txBody>
          <a:bodyPr/>
          <a:lstStyle/>
          <a:p>
            <a:pPr eaLnBrk="1" hangingPunct="1"/>
            <a:r>
              <a:rPr lang="en-US" sz="2800" dirty="0" smtClean="0">
                <a:solidFill>
                  <a:srgbClr val="800000"/>
                </a:solidFill>
              </a:rPr>
              <a:t/>
            </a:r>
            <a:br>
              <a:rPr lang="en-US" sz="2800" dirty="0" smtClean="0">
                <a:solidFill>
                  <a:srgbClr val="800000"/>
                </a:solidFill>
              </a:rPr>
            </a:br>
            <a:r>
              <a:rPr lang="en-US" sz="2400" dirty="0" smtClean="0">
                <a:solidFill>
                  <a:srgbClr val="800000"/>
                </a:solidFill>
              </a:rPr>
              <a:t>The Role of Mortgage Brokers in the Subprime Crisis</a:t>
            </a:r>
            <a:br>
              <a:rPr lang="en-US" sz="2400" dirty="0" smtClean="0">
                <a:solidFill>
                  <a:srgbClr val="800000"/>
                </a:solidFill>
              </a:rPr>
            </a:br>
            <a:r>
              <a:rPr lang="en-US" sz="2400" dirty="0" smtClean="0">
                <a:solidFill>
                  <a:srgbClr val="800000"/>
                </a:solidFill>
              </a:rPr>
              <a:t/>
            </a:r>
            <a:br>
              <a:rPr lang="en-US" sz="2400" dirty="0" smtClean="0">
                <a:solidFill>
                  <a:srgbClr val="800000"/>
                </a:solidFill>
              </a:rPr>
            </a:br>
            <a:r>
              <a:rPr lang="en-US" sz="2000" dirty="0" smtClean="0">
                <a:solidFill>
                  <a:srgbClr val="800000"/>
                </a:solidFill>
              </a:rPr>
              <a:t>Berndt, </a:t>
            </a:r>
            <a:r>
              <a:rPr lang="en-US" sz="2000" dirty="0" err="1" smtClean="0">
                <a:solidFill>
                  <a:srgbClr val="800000"/>
                </a:solidFill>
              </a:rPr>
              <a:t>Hollifield</a:t>
            </a:r>
            <a:r>
              <a:rPr lang="en-US" sz="2000" dirty="0" smtClean="0">
                <a:solidFill>
                  <a:srgbClr val="800000"/>
                </a:solidFill>
              </a:rPr>
              <a:t>, </a:t>
            </a:r>
            <a:r>
              <a:rPr lang="en-US" sz="2000" dirty="0" err="1" smtClean="0">
                <a:solidFill>
                  <a:srgbClr val="800000"/>
                </a:solidFill>
              </a:rPr>
              <a:t>Sandas</a:t>
            </a:r>
            <a:r>
              <a:rPr lang="en-US" sz="2800" dirty="0" smtClean="0">
                <a:solidFill>
                  <a:srgbClr val="800000"/>
                </a:solidFill>
              </a:rPr>
              <a:t/>
            </a:r>
            <a:br>
              <a:rPr lang="en-US" sz="2800" dirty="0" smtClean="0">
                <a:solidFill>
                  <a:srgbClr val="800000"/>
                </a:solidFill>
              </a:rPr>
            </a:br>
            <a:endParaRPr lang="en-US" sz="2800" dirty="0" smtClean="0">
              <a:solidFill>
                <a:srgbClr val="800000"/>
              </a:solidFill>
            </a:endParaRP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3276600"/>
            <a:ext cx="8229600" cy="3230563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en-US" sz="2000" dirty="0" err="1" smtClean="0"/>
              <a:t>Amit</a:t>
            </a:r>
            <a:r>
              <a:rPr lang="en-US" sz="2000" dirty="0" smtClean="0"/>
              <a:t> </a:t>
            </a:r>
            <a:r>
              <a:rPr lang="en-US" sz="2000" dirty="0" err="1" smtClean="0"/>
              <a:t>Seru</a:t>
            </a:r>
            <a:endParaRPr lang="en-US" sz="2000" dirty="0" smtClean="0"/>
          </a:p>
          <a:p>
            <a:pPr algn="ctr" eaLnBrk="1" hangingPunct="1">
              <a:buFontTx/>
              <a:buNone/>
            </a:pPr>
            <a:endParaRPr lang="en-US" sz="2000" dirty="0" smtClean="0"/>
          </a:p>
          <a:p>
            <a:pPr algn="ctr" eaLnBrk="1" hangingPunct="1">
              <a:buFontTx/>
              <a:buNone/>
            </a:pPr>
            <a:r>
              <a:rPr lang="en-US" sz="2000" dirty="0" smtClean="0"/>
              <a:t>University of Chicago </a:t>
            </a:r>
          </a:p>
          <a:p>
            <a:pPr algn="ctr" eaLnBrk="1" hangingPunct="1">
              <a:buFontTx/>
              <a:buNone/>
            </a:pPr>
            <a:r>
              <a:rPr lang="en-US" sz="2000" dirty="0" smtClean="0"/>
              <a:t>Booth School of Business</a:t>
            </a:r>
          </a:p>
          <a:p>
            <a:pPr algn="ctr" eaLnBrk="1" hangingPunct="1">
              <a:buFontTx/>
              <a:buNone/>
            </a:pPr>
            <a:endParaRPr lang="en-US" sz="2000" dirty="0" smtClean="0"/>
          </a:p>
          <a:p>
            <a:pPr algn="ctr" eaLnBrk="1" hangingPunct="1">
              <a:buFontTx/>
              <a:buNone/>
            </a:pPr>
            <a:endParaRPr lang="en-US" sz="2000" dirty="0" smtClean="0"/>
          </a:p>
          <a:p>
            <a:pPr algn="ctr" eaLnBrk="1" hangingPunct="1">
              <a:buFontTx/>
              <a:buNone/>
            </a:pPr>
            <a:r>
              <a:rPr lang="en-US" sz="2000" dirty="0" smtClean="0"/>
              <a:t>NBER: Market Institutions and Financial Market Risk</a:t>
            </a:r>
          </a:p>
          <a:p>
            <a:pPr algn="ctr" eaLnBrk="1" hangingPunct="1">
              <a:buFontTx/>
              <a:buNone/>
            </a:pPr>
            <a:r>
              <a:rPr lang="en-US" sz="2000" dirty="0" smtClean="0"/>
              <a:t>June 18, 2010</a:t>
            </a:r>
          </a:p>
          <a:p>
            <a:pPr algn="ctr" eaLnBrk="1" hangingPunct="1">
              <a:buFontTx/>
              <a:buNone/>
            </a:pPr>
            <a:endParaRPr lang="en-US" sz="2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57200"/>
            <a:ext cx="8229600" cy="639763"/>
          </a:xfrm>
        </p:spPr>
        <p:txBody>
          <a:bodyPr/>
          <a:lstStyle/>
          <a:p>
            <a:pPr eaLnBrk="1" hangingPunct="1"/>
            <a:r>
              <a:rPr lang="en-US" sz="2800" dirty="0" smtClean="0">
                <a:solidFill>
                  <a:srgbClr val="800000"/>
                </a:solidFill>
              </a:rPr>
              <a:t>Estimation</a:t>
            </a:r>
          </a:p>
        </p:txBody>
      </p:sp>
      <p:pic>
        <p:nvPicPr>
          <p:cNvPr id="365572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905000" y="1066800"/>
            <a:ext cx="5334000" cy="38747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Rectangle 4"/>
          <p:cNvSpPr/>
          <p:nvPr/>
        </p:nvSpPr>
        <p:spPr>
          <a:xfrm>
            <a:off x="1905000" y="4953000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i="1" dirty="0" smtClean="0"/>
              <a:t>New Century and </a:t>
            </a:r>
            <a:r>
              <a:rPr lang="en-US" i="1" dirty="0" err="1" smtClean="0"/>
              <a:t>IndyMac</a:t>
            </a:r>
            <a:endParaRPr lang="en-US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57200"/>
            <a:ext cx="8229600" cy="639763"/>
          </a:xfrm>
        </p:spPr>
        <p:txBody>
          <a:bodyPr/>
          <a:lstStyle/>
          <a:p>
            <a:pPr eaLnBrk="1" hangingPunct="1"/>
            <a:r>
              <a:rPr lang="en-US" sz="2800" dirty="0" smtClean="0">
                <a:solidFill>
                  <a:srgbClr val="800000"/>
                </a:solidFill>
              </a:rPr>
              <a:t>Estimation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838200"/>
            <a:ext cx="8229600" cy="54102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None/>
            </a:pPr>
            <a:endParaRPr lang="en-US" sz="2400" dirty="0" smtClean="0"/>
          </a:p>
          <a:p>
            <a:pPr eaLnBrk="1" hangingPunct="1">
              <a:lnSpc>
                <a:spcPct val="90000"/>
              </a:lnSpc>
              <a:buNone/>
            </a:pPr>
            <a:r>
              <a:rPr lang="en-US" sz="2400" dirty="0" smtClean="0"/>
              <a:t>Why could there be errors in the Cost Function?</a:t>
            </a:r>
          </a:p>
          <a:p>
            <a:pPr eaLnBrk="1" hangingPunct="1">
              <a:lnSpc>
                <a:spcPct val="90000"/>
              </a:lnSpc>
            </a:pPr>
            <a:endParaRPr lang="en-US" sz="600" dirty="0" smtClean="0"/>
          </a:p>
          <a:p>
            <a:pPr eaLnBrk="1" hangingPunct="1">
              <a:lnSpc>
                <a:spcPct val="90000"/>
              </a:lnSpc>
            </a:pPr>
            <a:r>
              <a:rPr lang="en-US" sz="2400" dirty="0" smtClean="0"/>
              <a:t>Acceptance/ Rejections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dirty="0" smtClean="0"/>
              <a:t>Vary with loan characteristics AND time</a:t>
            </a:r>
          </a:p>
          <a:p>
            <a:pPr lvl="1" eaLnBrk="1" hangingPunct="1">
              <a:lnSpc>
                <a:spcPct val="90000"/>
              </a:lnSpc>
            </a:pPr>
            <a:endParaRPr lang="en-US" sz="2000" dirty="0" smtClean="0"/>
          </a:p>
          <a:p>
            <a:pPr eaLnBrk="1" hangingPunct="1">
              <a:lnSpc>
                <a:spcPct val="90000"/>
              </a:lnSpc>
            </a:pPr>
            <a:r>
              <a:rPr lang="en-US" sz="2400" dirty="0" smtClean="0"/>
              <a:t>How should we think about profits without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dirty="0" smtClean="0"/>
              <a:t>Costs on loans that are rejected (pre-approval)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dirty="0" smtClean="0"/>
              <a:t>Fixed costs</a:t>
            </a:r>
          </a:p>
          <a:p>
            <a:pPr eaLnBrk="1" hangingPunct="1">
              <a:lnSpc>
                <a:spcPct val="90000"/>
              </a:lnSpc>
            </a:pPr>
            <a:endParaRPr lang="en-US" sz="2400" dirty="0" smtClean="0"/>
          </a:p>
          <a:p>
            <a:pPr eaLnBrk="1" hangingPunct="1">
              <a:lnSpc>
                <a:spcPct val="90000"/>
              </a:lnSpc>
            </a:pPr>
            <a:r>
              <a:rPr lang="en-US" sz="2400" dirty="0" smtClean="0"/>
              <a:t>Regulatory environment?/Macro factors?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dirty="0" smtClean="0"/>
              <a:t>Bargaining between bank and broker surely impacted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dirty="0" smtClean="0"/>
              <a:t>Search costs of borrowers impacted</a:t>
            </a:r>
          </a:p>
          <a:p>
            <a:pPr eaLnBrk="1" hangingPunct="1">
              <a:lnSpc>
                <a:spcPct val="90000"/>
              </a:lnSpc>
            </a:pPr>
            <a:endParaRPr lang="en-US" sz="2400" dirty="0" smtClean="0"/>
          </a:p>
          <a:p>
            <a:pPr eaLnBrk="1" hangingPunct="1">
              <a:lnSpc>
                <a:spcPct val="90000"/>
              </a:lnSpc>
            </a:pPr>
            <a:r>
              <a:rPr lang="en-US" sz="2400" dirty="0" smtClean="0"/>
              <a:t>Recommend using a much more flexible cost function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dirty="0" smtClean="0"/>
              <a:t>Even Robust specification seems very simplistic</a:t>
            </a:r>
          </a:p>
          <a:p>
            <a:pPr lvl="1" eaLnBrk="1" hangingPunct="1">
              <a:lnSpc>
                <a:spcPct val="90000"/>
              </a:lnSpc>
              <a:buNone/>
            </a:pPr>
            <a:endParaRPr lang="en-US" sz="2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112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112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1126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1126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1126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126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1267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11267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57200"/>
            <a:ext cx="8229600" cy="639763"/>
          </a:xfrm>
        </p:spPr>
        <p:txBody>
          <a:bodyPr/>
          <a:lstStyle/>
          <a:p>
            <a:pPr eaLnBrk="1" hangingPunct="1"/>
            <a:r>
              <a:rPr lang="en-US" sz="2800" dirty="0" smtClean="0">
                <a:solidFill>
                  <a:srgbClr val="800000"/>
                </a:solidFill>
              </a:rPr>
              <a:t>Estimation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143000"/>
            <a:ext cx="8229600" cy="54102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400" dirty="0" smtClean="0"/>
              <a:t>Main Equation</a:t>
            </a:r>
          </a:p>
          <a:p>
            <a:pPr eaLnBrk="1" hangingPunct="1">
              <a:lnSpc>
                <a:spcPct val="90000"/>
              </a:lnSpc>
            </a:pPr>
            <a:endParaRPr lang="en-US" sz="2400" dirty="0" smtClean="0"/>
          </a:p>
          <a:p>
            <a:pPr eaLnBrk="1" hangingPunct="1">
              <a:lnSpc>
                <a:spcPct val="90000"/>
              </a:lnSpc>
            </a:pPr>
            <a:endParaRPr lang="en-US" sz="1400" dirty="0" smtClean="0"/>
          </a:p>
          <a:p>
            <a:pPr lvl="1" eaLnBrk="1" hangingPunct="1">
              <a:lnSpc>
                <a:spcPct val="90000"/>
              </a:lnSpc>
            </a:pPr>
            <a:r>
              <a:rPr lang="en-US" sz="2000" dirty="0" smtClean="0"/>
              <a:t>Micro-found bargaining a bit more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dirty="0" smtClean="0"/>
              <a:t>What is the bargaining about?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dirty="0" smtClean="0"/>
              <a:t>Relationship specific subprime loan (not house) between a broker and a borrower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dirty="0" smtClean="0"/>
              <a:t>Is this like search? Need to model “other broker” offers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dirty="0" smtClean="0"/>
              <a:t>Where is the bank? 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dirty="0" smtClean="0"/>
              <a:t>YSP exogenous: Bargaining between bank and broker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dirty="0" smtClean="0"/>
              <a:t>Broker FE in Frontier model may help a bit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dirty="0" smtClean="0"/>
              <a:t>Unusual YSP result could be because assumed exogenous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dirty="0" smtClean="0"/>
              <a:t>Where are broker incentives to originate “stuff”?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dirty="0" smtClean="0"/>
              <a:t>Selection of borrowers across loan types?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dirty="0" smtClean="0"/>
              <a:t>Modify Frontier model to allow for selection (see Greene 2005)</a:t>
            </a:r>
          </a:p>
        </p:txBody>
      </p:sp>
      <p:graphicFrame>
        <p:nvGraphicFramePr>
          <p:cNvPr id="368642" name="Object 2"/>
          <p:cNvGraphicFramePr>
            <a:graphicFrameLocks noChangeAspect="1"/>
          </p:cNvGraphicFramePr>
          <p:nvPr/>
        </p:nvGraphicFramePr>
        <p:xfrm>
          <a:off x="2787650" y="1625600"/>
          <a:ext cx="3492500" cy="355600"/>
        </p:xfrm>
        <a:graphic>
          <a:graphicData uri="http://schemas.openxmlformats.org/presentationml/2006/ole">
            <p:oleObj spid="_x0000_s370690" name="Equation" r:id="rId4" imgW="3492360" imgH="355320" progId="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1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112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112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1126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1126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126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126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1126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11267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57200"/>
            <a:ext cx="8229600" cy="639763"/>
          </a:xfrm>
        </p:spPr>
        <p:txBody>
          <a:bodyPr/>
          <a:lstStyle/>
          <a:p>
            <a:pPr eaLnBrk="1" hangingPunct="1"/>
            <a:r>
              <a:rPr lang="en-US" sz="2800" dirty="0" smtClean="0">
                <a:solidFill>
                  <a:srgbClr val="800000"/>
                </a:solidFill>
              </a:rPr>
              <a:t>Inferences and Policy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143000"/>
            <a:ext cx="8229600" cy="54102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400" dirty="0" smtClean="0"/>
              <a:t>Not sure how to think about the default-profit results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dirty="0" smtClean="0"/>
              <a:t>How does this fit in the bargaining game (what is a default?)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dirty="0" smtClean="0"/>
              <a:t>Expect “profitable” loans to default more anyway (e.g., low doc)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dirty="0" smtClean="0"/>
              <a:t>Overall Welfare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dirty="0" smtClean="0"/>
              <a:t>Borrowers derive a benefit from the relationship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1950" dirty="0" smtClean="0"/>
              <a:t>“Predatory”? Can it be measured and separated from bargaining?</a:t>
            </a:r>
          </a:p>
          <a:p>
            <a:pPr eaLnBrk="1" hangingPunct="1">
              <a:lnSpc>
                <a:spcPct val="90000"/>
              </a:lnSpc>
              <a:buNone/>
            </a:pPr>
            <a:endParaRPr lang="en-US" sz="1000" dirty="0" smtClean="0"/>
          </a:p>
          <a:p>
            <a:pPr eaLnBrk="1" hangingPunct="1">
              <a:lnSpc>
                <a:spcPct val="90000"/>
              </a:lnSpc>
              <a:buNone/>
            </a:pPr>
            <a:r>
              <a:rPr lang="en-US" sz="2400" dirty="0" smtClean="0"/>
              <a:t>Counterfactuals?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dirty="0" smtClean="0"/>
              <a:t>Oversight/Regulation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dirty="0" smtClean="0"/>
              <a:t>Alter Quality of borrower-broker-bank match?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dirty="0" smtClean="0"/>
              <a:t> Alter Broker Entry and Exit?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dirty="0" smtClean="0"/>
              <a:t>Broker Bargaining power with bank?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dirty="0" smtClean="0"/>
              <a:t>Competition 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dirty="0" smtClean="0"/>
              <a:t>Want to say something on inefficiency due to monopolist…but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dirty="0" smtClean="0"/>
              <a:t>…hard to draw welfare inferences – Fees and YSP have opposite effects on defaults</a:t>
            </a:r>
          </a:p>
          <a:p>
            <a:pPr eaLnBrk="1" hangingPunct="1">
              <a:lnSpc>
                <a:spcPct val="90000"/>
              </a:lnSpc>
            </a:pPr>
            <a:endParaRPr lang="en-US" sz="2000" dirty="0" smtClean="0"/>
          </a:p>
          <a:p>
            <a:pPr eaLnBrk="1" hangingPunct="1">
              <a:lnSpc>
                <a:spcPct val="90000"/>
              </a:lnSpc>
            </a:pPr>
            <a:endParaRPr lang="en-US" sz="2000" dirty="0" smtClean="0"/>
          </a:p>
          <a:p>
            <a:pPr eaLnBrk="1" hangingPunct="1">
              <a:lnSpc>
                <a:spcPct val="90000"/>
              </a:lnSpc>
            </a:pPr>
            <a:endParaRPr lang="en-US" sz="2000" u="sng" dirty="0" smtClean="0"/>
          </a:p>
          <a:p>
            <a:pPr lvl="1" eaLnBrk="1" hangingPunct="1">
              <a:lnSpc>
                <a:spcPct val="90000"/>
              </a:lnSpc>
            </a:pPr>
            <a:endParaRPr lang="en-US" sz="2000" dirty="0" smtClean="0"/>
          </a:p>
          <a:p>
            <a:pPr lvl="1" eaLnBrk="1" hangingPunct="1">
              <a:lnSpc>
                <a:spcPct val="90000"/>
              </a:lnSpc>
            </a:pPr>
            <a:endParaRPr lang="en-US" sz="2000" dirty="0" smtClean="0"/>
          </a:p>
          <a:p>
            <a:pPr eaLnBrk="1" hangingPunct="1">
              <a:lnSpc>
                <a:spcPct val="90000"/>
              </a:lnSpc>
            </a:pPr>
            <a:endParaRPr lang="en-US" sz="2400" dirty="0" smtClean="0"/>
          </a:p>
          <a:p>
            <a:pPr eaLnBrk="1" hangingPunct="1">
              <a:lnSpc>
                <a:spcPct val="90000"/>
              </a:lnSpc>
            </a:pPr>
            <a:endParaRPr lang="en-US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11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112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1126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1126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126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1126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1126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3" dur="500"/>
                                        <p:tgtEl>
                                          <p:spTgt spid="11267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6" dur="500"/>
                                        <p:tgtEl>
                                          <p:spTgt spid="11267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57200"/>
            <a:ext cx="8229600" cy="639763"/>
          </a:xfrm>
        </p:spPr>
        <p:txBody>
          <a:bodyPr/>
          <a:lstStyle/>
          <a:p>
            <a:pPr eaLnBrk="1" hangingPunct="1"/>
            <a:r>
              <a:rPr lang="en-US" sz="2800" dirty="0" smtClean="0">
                <a:solidFill>
                  <a:srgbClr val="800000"/>
                </a:solidFill>
              </a:rPr>
              <a:t>Conclusion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229600" cy="5410200"/>
          </a:xfrm>
        </p:spPr>
        <p:txBody>
          <a:bodyPr/>
          <a:lstStyle/>
          <a:p>
            <a:pPr>
              <a:buFont typeface="Arial" pitchFamily="34" charset="0"/>
              <a:buChar char="•"/>
            </a:pPr>
            <a:r>
              <a:rPr lang="en-US" sz="2400" dirty="0" smtClean="0"/>
              <a:t>Brokers make profits on accepted loans 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dirty="0" smtClean="0"/>
              <a:t>Profits vary with loan characteristics</a:t>
            </a:r>
          </a:p>
          <a:p>
            <a:pPr>
              <a:buFont typeface="Arial" pitchFamily="34" charset="0"/>
              <a:buChar char="•"/>
            </a:pPr>
            <a:r>
              <a:rPr lang="en-US" sz="2400" dirty="0" smtClean="0"/>
              <a:t>Loans with high broker profits default more ex post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dirty="0" smtClean="0"/>
              <a:t>Not sure how to think about this (predatory?)</a:t>
            </a:r>
          </a:p>
          <a:p>
            <a:pPr lvl="1">
              <a:buNone/>
            </a:pPr>
            <a:endParaRPr lang="en-US" sz="2000" dirty="0" smtClean="0"/>
          </a:p>
          <a:p>
            <a:pPr>
              <a:buFont typeface="Arial" pitchFamily="34" charset="0"/>
              <a:buChar char="•"/>
            </a:pPr>
            <a:r>
              <a:rPr lang="en-US" sz="2400" dirty="0" smtClean="0"/>
              <a:t>More on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dirty="0" smtClean="0"/>
              <a:t>Identification and Estimation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dirty="0" smtClean="0"/>
              <a:t>Link default analysis to structural model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dirty="0" smtClean="0"/>
              <a:t>Counterfactuals to make it policy relevant</a:t>
            </a:r>
          </a:p>
          <a:p>
            <a:pPr>
              <a:buNone/>
            </a:pPr>
            <a:endParaRPr lang="en-US" sz="2400" dirty="0" smtClean="0"/>
          </a:p>
          <a:p>
            <a:pPr eaLnBrk="1" hangingPunct="1">
              <a:lnSpc>
                <a:spcPct val="90000"/>
              </a:lnSpc>
            </a:pPr>
            <a:r>
              <a:rPr lang="en-US" sz="2400" dirty="0" smtClean="0"/>
              <a:t>Also comment on external validity 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dirty="0" smtClean="0"/>
              <a:t>How representative is New Century of bank and broker practices</a:t>
            </a:r>
          </a:p>
          <a:p>
            <a:pPr eaLnBrk="1" hangingPunct="1">
              <a:lnSpc>
                <a:spcPct val="90000"/>
              </a:lnSpc>
            </a:pPr>
            <a:endParaRPr lang="en-US" sz="2400" dirty="0" smtClean="0"/>
          </a:p>
          <a:p>
            <a:pPr eaLnBrk="1" hangingPunct="1">
              <a:lnSpc>
                <a:spcPct val="90000"/>
              </a:lnSpc>
            </a:pPr>
            <a:endParaRPr lang="en-US" sz="2000" dirty="0" smtClean="0"/>
          </a:p>
          <a:p>
            <a:pPr eaLnBrk="1" hangingPunct="1">
              <a:lnSpc>
                <a:spcPct val="90000"/>
              </a:lnSpc>
            </a:pPr>
            <a:endParaRPr lang="en-US" sz="2000" dirty="0" smtClean="0"/>
          </a:p>
          <a:p>
            <a:pPr eaLnBrk="1" hangingPunct="1">
              <a:lnSpc>
                <a:spcPct val="90000"/>
              </a:lnSpc>
            </a:pPr>
            <a:endParaRPr lang="en-US" sz="2000" u="sng" dirty="0" smtClean="0"/>
          </a:p>
          <a:p>
            <a:pPr lvl="1" eaLnBrk="1" hangingPunct="1">
              <a:lnSpc>
                <a:spcPct val="90000"/>
              </a:lnSpc>
            </a:pPr>
            <a:endParaRPr lang="en-US" sz="2000" dirty="0" smtClean="0"/>
          </a:p>
          <a:p>
            <a:pPr lvl="1" eaLnBrk="1" hangingPunct="1">
              <a:lnSpc>
                <a:spcPct val="90000"/>
              </a:lnSpc>
            </a:pPr>
            <a:endParaRPr lang="en-US" sz="2000" dirty="0" smtClean="0"/>
          </a:p>
          <a:p>
            <a:pPr eaLnBrk="1" hangingPunct="1">
              <a:lnSpc>
                <a:spcPct val="90000"/>
              </a:lnSpc>
            </a:pPr>
            <a:endParaRPr lang="en-US" sz="2400" dirty="0" smtClean="0"/>
          </a:p>
          <a:p>
            <a:pPr eaLnBrk="1" hangingPunct="1">
              <a:lnSpc>
                <a:spcPct val="90000"/>
              </a:lnSpc>
            </a:pPr>
            <a:endParaRPr lang="en-US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57200"/>
            <a:ext cx="8229600" cy="639763"/>
          </a:xfrm>
        </p:spPr>
        <p:txBody>
          <a:bodyPr/>
          <a:lstStyle/>
          <a:p>
            <a:pPr eaLnBrk="1" hangingPunct="1"/>
            <a:r>
              <a:rPr lang="en-US" sz="2800" dirty="0" smtClean="0">
                <a:solidFill>
                  <a:srgbClr val="800000"/>
                </a:solidFill>
              </a:rPr>
              <a:t>The Story</a:t>
            </a: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 cstate="print"/>
          <a:srcRect l="2222" t="17778" r="57222" b="18222"/>
          <a:stretch>
            <a:fillRect/>
          </a:stretch>
        </p:blipFill>
        <p:spPr bwMode="auto">
          <a:xfrm>
            <a:off x="1828800" y="1294356"/>
            <a:ext cx="5486400" cy="54112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57200"/>
            <a:ext cx="8229600" cy="639763"/>
          </a:xfrm>
        </p:spPr>
        <p:txBody>
          <a:bodyPr/>
          <a:lstStyle/>
          <a:p>
            <a:pPr eaLnBrk="1" hangingPunct="1"/>
            <a:r>
              <a:rPr lang="en-US" sz="2800" dirty="0" smtClean="0">
                <a:solidFill>
                  <a:srgbClr val="800000"/>
                </a:solidFill>
              </a:rPr>
              <a:t>Question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229600" cy="54102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400" dirty="0" smtClean="0"/>
              <a:t>Do mortgage brokers make profits?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dirty="0" smtClean="0"/>
              <a:t>What are the magnitudes?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dirty="0" smtClean="0"/>
              <a:t>Do these vary with loan, borrower and broker characteristics?</a:t>
            </a:r>
          </a:p>
          <a:p>
            <a:pPr eaLnBrk="1" hangingPunct="1">
              <a:lnSpc>
                <a:spcPct val="90000"/>
              </a:lnSpc>
            </a:pPr>
            <a:endParaRPr lang="en-US" sz="2400" dirty="0" smtClean="0"/>
          </a:p>
          <a:p>
            <a:pPr eaLnBrk="1" hangingPunct="1">
              <a:lnSpc>
                <a:spcPct val="90000"/>
              </a:lnSpc>
            </a:pPr>
            <a:r>
              <a:rPr lang="en-US" sz="2400" dirty="0" smtClean="0"/>
              <a:t>Is there a relationship between broker profits and loan performance?</a:t>
            </a:r>
          </a:p>
          <a:p>
            <a:pPr eaLnBrk="1" hangingPunct="1">
              <a:lnSpc>
                <a:spcPct val="90000"/>
              </a:lnSpc>
            </a:pPr>
            <a:endParaRPr lang="en-US" sz="2400" dirty="0" smtClean="0"/>
          </a:p>
          <a:p>
            <a:pPr eaLnBrk="1" hangingPunct="1">
              <a:lnSpc>
                <a:spcPct val="90000"/>
              </a:lnSpc>
            </a:pPr>
            <a:r>
              <a:rPr lang="en-US" sz="2400" dirty="0" smtClean="0"/>
              <a:t>Policy relevant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dirty="0" smtClean="0"/>
              <a:t>Regulator for consumer protection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dirty="0" smtClean="0"/>
              <a:t>What types of borrowers more likely to be swayed?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dirty="0" smtClean="0"/>
              <a:t>Costs vs. Benefits…need magnitudes!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57200"/>
            <a:ext cx="8229600" cy="639763"/>
          </a:xfrm>
        </p:spPr>
        <p:txBody>
          <a:bodyPr/>
          <a:lstStyle/>
          <a:p>
            <a:pPr eaLnBrk="1" hangingPunct="1"/>
            <a:r>
              <a:rPr lang="en-US" sz="2800" dirty="0" smtClean="0">
                <a:solidFill>
                  <a:srgbClr val="800000"/>
                </a:solidFill>
              </a:rPr>
              <a:t>What the paper finds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229600" cy="54102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400" dirty="0" smtClean="0"/>
              <a:t>Use a stochastic frontier estimation to get a loan by loan measure of broker profits</a:t>
            </a:r>
          </a:p>
          <a:p>
            <a:pPr eaLnBrk="1" hangingPunct="1">
              <a:lnSpc>
                <a:spcPct val="90000"/>
              </a:lnSpc>
            </a:pPr>
            <a:endParaRPr lang="en-US" sz="2400" dirty="0" smtClean="0"/>
          </a:p>
          <a:p>
            <a:pPr eaLnBrk="1" hangingPunct="1">
              <a:lnSpc>
                <a:spcPct val="90000"/>
              </a:lnSpc>
            </a:pPr>
            <a:r>
              <a:rPr lang="en-US" sz="2400" dirty="0" smtClean="0"/>
              <a:t>Broker profits vary with loan characteristics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dirty="0" smtClean="0"/>
              <a:t>Larger loans, loans with higher interest rates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dirty="0" smtClean="0"/>
              <a:t>Loans with prepayment penalties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dirty="0" smtClean="0"/>
              <a:t>Loans to low-doc borrowers</a:t>
            </a:r>
          </a:p>
          <a:p>
            <a:pPr lvl="1" eaLnBrk="1" hangingPunct="1">
              <a:lnSpc>
                <a:spcPct val="90000"/>
              </a:lnSpc>
            </a:pPr>
            <a:endParaRPr lang="en-US" sz="2000" dirty="0" smtClean="0"/>
          </a:p>
          <a:p>
            <a:pPr eaLnBrk="1" hangingPunct="1">
              <a:lnSpc>
                <a:spcPct val="90000"/>
              </a:lnSpc>
            </a:pPr>
            <a:r>
              <a:rPr lang="en-US" sz="2400" dirty="0" smtClean="0"/>
              <a:t>Loans with high broker profits have higher ex post delinquency rates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57200"/>
            <a:ext cx="8229600" cy="639763"/>
          </a:xfrm>
        </p:spPr>
        <p:txBody>
          <a:bodyPr/>
          <a:lstStyle/>
          <a:p>
            <a:pPr eaLnBrk="1" hangingPunct="1"/>
            <a:r>
              <a:rPr lang="en-US" sz="2800" dirty="0" smtClean="0">
                <a:solidFill>
                  <a:srgbClr val="800000"/>
                </a:solidFill>
              </a:rPr>
              <a:t>Overall Impression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229600" cy="54102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400" dirty="0" smtClean="0"/>
              <a:t>Very interesting paper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dirty="0" smtClean="0"/>
              <a:t>Clever 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dirty="0" smtClean="0"/>
              <a:t>Plausible results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dirty="0" smtClean="0"/>
              <a:t>Policy relevant (almost)</a:t>
            </a:r>
          </a:p>
          <a:p>
            <a:pPr eaLnBrk="1" hangingPunct="1">
              <a:lnSpc>
                <a:spcPct val="90000"/>
              </a:lnSpc>
            </a:pPr>
            <a:endParaRPr lang="en-US" sz="2400" dirty="0" smtClean="0"/>
          </a:p>
          <a:p>
            <a:pPr eaLnBrk="1" hangingPunct="1">
              <a:lnSpc>
                <a:spcPct val="90000"/>
              </a:lnSpc>
            </a:pPr>
            <a:r>
              <a:rPr lang="en-US" sz="2400" dirty="0" smtClean="0"/>
              <a:t>Extensions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dirty="0" smtClean="0"/>
              <a:t>Estimation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dirty="0" smtClean="0"/>
              <a:t>Inferences and Policy</a:t>
            </a:r>
          </a:p>
          <a:p>
            <a:pPr eaLnBrk="1" hangingPunct="1">
              <a:lnSpc>
                <a:spcPct val="90000"/>
              </a:lnSpc>
              <a:buNone/>
            </a:pPr>
            <a:endParaRPr lang="en-US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57200"/>
            <a:ext cx="8229600" cy="639763"/>
          </a:xfrm>
        </p:spPr>
        <p:txBody>
          <a:bodyPr/>
          <a:lstStyle/>
          <a:p>
            <a:pPr eaLnBrk="1" hangingPunct="1"/>
            <a:r>
              <a:rPr lang="en-US" sz="2800" dirty="0" smtClean="0">
                <a:solidFill>
                  <a:srgbClr val="800000"/>
                </a:solidFill>
              </a:rPr>
              <a:t>Estimation: Stochastic Frontier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229600" cy="54102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400" dirty="0" smtClean="0"/>
              <a:t>Idea</a:t>
            </a:r>
          </a:p>
          <a:p>
            <a:pPr eaLnBrk="1" hangingPunct="1">
              <a:lnSpc>
                <a:spcPct val="90000"/>
              </a:lnSpc>
            </a:pPr>
            <a:endParaRPr lang="en-US" sz="2400" dirty="0" smtClean="0"/>
          </a:p>
          <a:p>
            <a:pPr eaLnBrk="1" hangingPunct="1">
              <a:lnSpc>
                <a:spcPct val="90000"/>
              </a:lnSpc>
            </a:pPr>
            <a:endParaRPr lang="en-US" sz="2400" dirty="0" smtClean="0"/>
          </a:p>
          <a:p>
            <a:pPr eaLnBrk="1" hangingPunct="1">
              <a:lnSpc>
                <a:spcPct val="90000"/>
              </a:lnSpc>
            </a:pPr>
            <a:endParaRPr lang="en-US" sz="1400" dirty="0" smtClean="0"/>
          </a:p>
          <a:p>
            <a:pPr eaLnBrk="1" hangingPunct="1">
              <a:lnSpc>
                <a:spcPct val="90000"/>
              </a:lnSpc>
            </a:pPr>
            <a:r>
              <a:rPr lang="en-US" sz="2400" dirty="0" smtClean="0"/>
              <a:t>A deviation from “frontier” captured by u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dirty="0" smtClean="0"/>
              <a:t>Assumptions critical for identification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dirty="0" smtClean="0"/>
              <a:t>Distributional assumptions on </a:t>
            </a:r>
            <a:r>
              <a:rPr lang="en-US" sz="2000" i="1" dirty="0" smtClean="0"/>
              <a:t>u </a:t>
            </a:r>
            <a:r>
              <a:rPr lang="en-US" sz="2000" dirty="0" smtClean="0"/>
              <a:t>and </a:t>
            </a:r>
            <a:r>
              <a:rPr lang="en-US" sz="2000" i="1" dirty="0" smtClean="0"/>
              <a:t>v</a:t>
            </a:r>
            <a:r>
              <a:rPr lang="en-US" sz="2000" dirty="0" smtClean="0"/>
              <a:t> allow for explicit solution</a:t>
            </a:r>
          </a:p>
          <a:p>
            <a:pPr eaLnBrk="1" hangingPunct="1">
              <a:lnSpc>
                <a:spcPct val="90000"/>
              </a:lnSpc>
            </a:pPr>
            <a:endParaRPr lang="en-US" sz="1400" dirty="0" smtClean="0"/>
          </a:p>
          <a:p>
            <a:pPr eaLnBrk="1" hangingPunct="1">
              <a:lnSpc>
                <a:spcPct val="90000"/>
              </a:lnSpc>
            </a:pPr>
            <a:r>
              <a:rPr lang="en-US" sz="2400" dirty="0" smtClean="0"/>
              <a:t>This paper:</a:t>
            </a:r>
          </a:p>
          <a:p>
            <a:pPr lvl="1" eaLnBrk="1" hangingPunct="1">
              <a:lnSpc>
                <a:spcPct val="90000"/>
              </a:lnSpc>
            </a:pPr>
            <a:endParaRPr lang="en-US" sz="2000" dirty="0" smtClean="0"/>
          </a:p>
          <a:p>
            <a:pPr lvl="1" eaLnBrk="1" hangingPunct="1">
              <a:lnSpc>
                <a:spcPct val="90000"/>
              </a:lnSpc>
            </a:pPr>
            <a:endParaRPr lang="en-US" sz="2000" dirty="0" smtClean="0"/>
          </a:p>
          <a:p>
            <a:pPr eaLnBrk="1" hangingPunct="1">
              <a:lnSpc>
                <a:spcPct val="90000"/>
              </a:lnSpc>
            </a:pPr>
            <a:endParaRPr lang="en-US" sz="2400" dirty="0" smtClean="0"/>
          </a:p>
          <a:p>
            <a:pPr eaLnBrk="1" hangingPunct="1">
              <a:lnSpc>
                <a:spcPct val="90000"/>
              </a:lnSpc>
            </a:pPr>
            <a:r>
              <a:rPr lang="en-US" sz="2400" dirty="0" smtClean="0"/>
              <a:t>Back out loan-level profits using distributional assumptions on </a:t>
            </a:r>
            <a:r>
              <a:rPr lang="en-US" sz="2400" i="1" dirty="0" smtClean="0"/>
              <a:t>u </a:t>
            </a:r>
            <a:r>
              <a:rPr lang="en-US" sz="2400" dirty="0" smtClean="0"/>
              <a:t>(profits)</a:t>
            </a:r>
            <a:r>
              <a:rPr lang="en-US" sz="2400" i="1" dirty="0" smtClean="0"/>
              <a:t> </a:t>
            </a:r>
            <a:r>
              <a:rPr lang="en-US" sz="2400" dirty="0" smtClean="0"/>
              <a:t>and </a:t>
            </a:r>
            <a:r>
              <a:rPr lang="en-US" sz="2400" i="1" dirty="0" smtClean="0"/>
              <a:t>v</a:t>
            </a:r>
            <a:endParaRPr lang="en-US" sz="2400" u="sng" dirty="0" smtClean="0"/>
          </a:p>
          <a:p>
            <a:pPr lvl="1" eaLnBrk="1" hangingPunct="1">
              <a:lnSpc>
                <a:spcPct val="90000"/>
              </a:lnSpc>
            </a:pPr>
            <a:r>
              <a:rPr lang="en-US" sz="2000" dirty="0" smtClean="0"/>
              <a:t>Examine cross-sectional variation in profits</a:t>
            </a:r>
          </a:p>
          <a:p>
            <a:pPr eaLnBrk="1" hangingPunct="1">
              <a:lnSpc>
                <a:spcPct val="90000"/>
              </a:lnSpc>
            </a:pPr>
            <a:endParaRPr lang="en-US" sz="2400" dirty="0" smtClean="0"/>
          </a:p>
        </p:txBody>
      </p:sp>
      <p:graphicFrame>
        <p:nvGraphicFramePr>
          <p:cNvPr id="340998" name="Object 6"/>
          <p:cNvGraphicFramePr>
            <a:graphicFrameLocks noChangeAspect="1"/>
          </p:cNvGraphicFramePr>
          <p:nvPr/>
        </p:nvGraphicFramePr>
        <p:xfrm>
          <a:off x="3225800" y="1752600"/>
          <a:ext cx="2705100" cy="711200"/>
        </p:xfrm>
        <a:graphic>
          <a:graphicData uri="http://schemas.openxmlformats.org/presentationml/2006/ole">
            <p:oleObj spid="_x0000_s340998" name="Equation" r:id="rId4" imgW="2705040" imgH="711000" progId="">
              <p:embed/>
            </p:oleObj>
          </a:graphicData>
        </a:graphic>
      </p:graphicFrame>
      <p:graphicFrame>
        <p:nvGraphicFramePr>
          <p:cNvPr id="341000" name="Object 8"/>
          <p:cNvGraphicFramePr>
            <a:graphicFrameLocks noChangeAspect="1"/>
          </p:cNvGraphicFramePr>
          <p:nvPr/>
        </p:nvGraphicFramePr>
        <p:xfrm>
          <a:off x="3162300" y="4572000"/>
          <a:ext cx="2857500" cy="304800"/>
        </p:xfrm>
        <a:graphic>
          <a:graphicData uri="http://schemas.openxmlformats.org/presentationml/2006/ole">
            <p:oleObj spid="_x0000_s341000" name="Equation" r:id="rId5" imgW="2857320" imgH="304560" progId="">
              <p:embed/>
            </p:oleObj>
          </a:graphicData>
        </a:graphic>
      </p:graphicFrame>
      <p:graphicFrame>
        <p:nvGraphicFramePr>
          <p:cNvPr id="341001" name="Object 9"/>
          <p:cNvGraphicFramePr>
            <a:graphicFrameLocks noChangeAspect="1"/>
          </p:cNvGraphicFramePr>
          <p:nvPr/>
        </p:nvGraphicFramePr>
        <p:xfrm>
          <a:off x="3879850" y="5029200"/>
          <a:ext cx="1308100" cy="304800"/>
        </p:xfrm>
        <a:graphic>
          <a:graphicData uri="http://schemas.openxmlformats.org/presentationml/2006/ole">
            <p:oleObj spid="_x0000_s341001" name="Equation" r:id="rId6" imgW="1307880" imgH="304560" progId="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57200"/>
            <a:ext cx="8229600" cy="639763"/>
          </a:xfrm>
        </p:spPr>
        <p:txBody>
          <a:bodyPr/>
          <a:lstStyle/>
          <a:p>
            <a:pPr eaLnBrk="1" hangingPunct="1"/>
            <a:r>
              <a:rPr lang="en-US" sz="2800" dirty="0" smtClean="0">
                <a:solidFill>
                  <a:srgbClr val="800000"/>
                </a:solidFill>
              </a:rPr>
              <a:t>Estimation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229600" cy="54102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400" dirty="0" smtClean="0"/>
              <a:t>Cost Function estimated from data</a:t>
            </a:r>
          </a:p>
          <a:p>
            <a:pPr eaLnBrk="1" hangingPunct="1">
              <a:lnSpc>
                <a:spcPct val="90000"/>
              </a:lnSpc>
            </a:pPr>
            <a:endParaRPr lang="en-US" sz="2400" dirty="0" smtClean="0"/>
          </a:p>
          <a:p>
            <a:pPr eaLnBrk="1" hangingPunct="1">
              <a:lnSpc>
                <a:spcPct val="90000"/>
              </a:lnSpc>
            </a:pPr>
            <a:endParaRPr lang="en-US" sz="2400" dirty="0" smtClean="0"/>
          </a:p>
          <a:p>
            <a:pPr lvl="1" eaLnBrk="1" hangingPunct="1">
              <a:lnSpc>
                <a:spcPct val="90000"/>
              </a:lnSpc>
            </a:pPr>
            <a:r>
              <a:rPr lang="en-US" sz="2000" dirty="0" smtClean="0"/>
              <a:t>Crucial that estimated accurately</a:t>
            </a:r>
          </a:p>
          <a:p>
            <a:pPr eaLnBrk="1" hangingPunct="1">
              <a:lnSpc>
                <a:spcPct val="90000"/>
              </a:lnSpc>
            </a:pPr>
            <a:endParaRPr lang="en-US" sz="2000" dirty="0" smtClean="0"/>
          </a:p>
          <a:p>
            <a:pPr eaLnBrk="1" hangingPunct="1">
              <a:lnSpc>
                <a:spcPct val="90000"/>
              </a:lnSpc>
            </a:pPr>
            <a:r>
              <a:rPr lang="en-US" sz="2400" dirty="0" smtClean="0"/>
              <a:t>Why could there be errors?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dirty="0" err="1" smtClean="0"/>
              <a:t>Skewness</a:t>
            </a:r>
            <a:r>
              <a:rPr lang="en-US" sz="2000" dirty="0" smtClean="0"/>
              <a:t> in Revenues - “parametric CF” gives identification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dirty="0" smtClean="0"/>
              <a:t>Guard against the view that revenues might be high for loans that are costly to originate and costs are “misestimated”</a:t>
            </a:r>
            <a:endParaRPr lang="en-US" sz="2400" dirty="0" smtClean="0"/>
          </a:p>
          <a:p>
            <a:pPr lvl="1" eaLnBrk="1" hangingPunct="1">
              <a:lnSpc>
                <a:spcPct val="90000"/>
              </a:lnSpc>
            </a:pPr>
            <a:endParaRPr lang="en-US" sz="2000" dirty="0" smtClean="0"/>
          </a:p>
          <a:p>
            <a:pPr eaLnBrk="1" hangingPunct="1">
              <a:lnSpc>
                <a:spcPct val="90000"/>
              </a:lnSpc>
            </a:pPr>
            <a:r>
              <a:rPr lang="en-US" sz="2400" dirty="0" smtClean="0"/>
              <a:t>Baseline specification and robust specification seem simplistic</a:t>
            </a:r>
          </a:p>
          <a:p>
            <a:pPr lvl="1" eaLnBrk="1" hangingPunct="1">
              <a:lnSpc>
                <a:spcPct val="90000"/>
              </a:lnSpc>
            </a:pPr>
            <a:endParaRPr lang="en-US" sz="2000" dirty="0" smtClean="0"/>
          </a:p>
          <a:p>
            <a:pPr lvl="1" eaLnBrk="1" hangingPunct="1">
              <a:lnSpc>
                <a:spcPct val="90000"/>
              </a:lnSpc>
              <a:buNone/>
            </a:pPr>
            <a:endParaRPr lang="en-US" sz="2000" dirty="0" smtClean="0"/>
          </a:p>
        </p:txBody>
      </p:sp>
      <p:graphicFrame>
        <p:nvGraphicFramePr>
          <p:cNvPr id="368642" name="Object 2"/>
          <p:cNvGraphicFramePr>
            <a:graphicFrameLocks noChangeAspect="1"/>
          </p:cNvGraphicFramePr>
          <p:nvPr/>
        </p:nvGraphicFramePr>
        <p:xfrm>
          <a:off x="3879850" y="1905000"/>
          <a:ext cx="1308100" cy="304800"/>
        </p:xfrm>
        <a:graphic>
          <a:graphicData uri="http://schemas.openxmlformats.org/presentationml/2006/ole">
            <p:oleObj spid="_x0000_s368642" name="Equation" r:id="rId4" imgW="1307880" imgH="304560" progId="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57200"/>
            <a:ext cx="8229600" cy="639763"/>
          </a:xfrm>
        </p:spPr>
        <p:txBody>
          <a:bodyPr/>
          <a:lstStyle/>
          <a:p>
            <a:pPr eaLnBrk="1" hangingPunct="1"/>
            <a:r>
              <a:rPr lang="en-US" sz="2800" dirty="0" smtClean="0">
                <a:solidFill>
                  <a:srgbClr val="800000"/>
                </a:solidFill>
              </a:rPr>
              <a:t>Estimation</a:t>
            </a:r>
          </a:p>
        </p:txBody>
      </p:sp>
      <p:pic>
        <p:nvPicPr>
          <p:cNvPr id="365574" name="Picture 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905000" y="1133600"/>
            <a:ext cx="5257800" cy="3819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1" name="Rectangle 10"/>
          <p:cNvSpPr/>
          <p:nvPr/>
        </p:nvSpPr>
        <p:spPr>
          <a:xfrm>
            <a:off x="1905000" y="4953000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i="1" dirty="0" smtClean="0"/>
              <a:t>New Century and </a:t>
            </a:r>
            <a:r>
              <a:rPr lang="en-US" i="1" dirty="0" err="1" smtClean="0"/>
              <a:t>IndyMac</a:t>
            </a:r>
            <a:endParaRPr lang="en-US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57200"/>
            <a:ext cx="8229600" cy="639763"/>
          </a:xfrm>
        </p:spPr>
        <p:txBody>
          <a:bodyPr/>
          <a:lstStyle/>
          <a:p>
            <a:pPr eaLnBrk="1" hangingPunct="1"/>
            <a:r>
              <a:rPr lang="en-US" sz="2800" dirty="0" smtClean="0">
                <a:solidFill>
                  <a:srgbClr val="800000"/>
                </a:solidFill>
              </a:rPr>
              <a:t>Estimation</a:t>
            </a:r>
          </a:p>
        </p:txBody>
      </p:sp>
      <p:pic>
        <p:nvPicPr>
          <p:cNvPr id="365572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905000" y="1066800"/>
            <a:ext cx="5334000" cy="38747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66594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905000" y="1066800"/>
            <a:ext cx="5334000" cy="38747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Rectangle 4"/>
          <p:cNvSpPr/>
          <p:nvPr/>
        </p:nvSpPr>
        <p:spPr>
          <a:xfrm>
            <a:off x="1905000" y="4953000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i="1" dirty="0" smtClean="0"/>
              <a:t>New Century and </a:t>
            </a:r>
            <a:r>
              <a:rPr lang="en-US" i="1" dirty="0" err="1" smtClean="0"/>
              <a:t>IndyMac</a:t>
            </a:r>
            <a:endParaRPr lang="en-US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10839</TotalTime>
  <Words>624</Words>
  <Application>Microsoft Office PowerPoint</Application>
  <PresentationFormat>On-screen Show (4:3)</PresentationFormat>
  <Paragraphs>157</Paragraphs>
  <Slides>14</Slides>
  <Notes>14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6" baseType="lpstr">
      <vt:lpstr>Default Design</vt:lpstr>
      <vt:lpstr>Equation</vt:lpstr>
      <vt:lpstr> The Role of Mortgage Brokers in the Subprime Crisis  Berndt, Hollifield, Sandas </vt:lpstr>
      <vt:lpstr>The Story</vt:lpstr>
      <vt:lpstr>Question</vt:lpstr>
      <vt:lpstr>What the paper finds</vt:lpstr>
      <vt:lpstr>Overall Impression</vt:lpstr>
      <vt:lpstr>Estimation: Stochastic Frontier</vt:lpstr>
      <vt:lpstr>Estimation</vt:lpstr>
      <vt:lpstr>Estimation</vt:lpstr>
      <vt:lpstr>Estimation</vt:lpstr>
      <vt:lpstr>Estimation</vt:lpstr>
      <vt:lpstr>Estimation</vt:lpstr>
      <vt:lpstr>Estimation</vt:lpstr>
      <vt:lpstr>Inferences and Policy</vt:lpstr>
      <vt:lpstr>Conclusion</vt:lpstr>
    </vt:vector>
  </TitlesOfParts>
  <Company>Preferred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Preferred Customer</dc:creator>
  <cp:lastModifiedBy>cbeck</cp:lastModifiedBy>
  <cp:revision>847</cp:revision>
  <dcterms:created xsi:type="dcterms:W3CDTF">2006-09-20T14:15:48Z</dcterms:created>
  <dcterms:modified xsi:type="dcterms:W3CDTF">2010-06-23T12:36:40Z</dcterms:modified>
</cp:coreProperties>
</file>