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580" autoAdjust="0"/>
  </p:normalViewPr>
  <p:slideViewPr>
    <p:cSldViewPr snapToGrid="0">
      <p:cViewPr varScale="1">
        <p:scale>
          <a:sx n="48" d="100"/>
          <a:sy n="48" d="100"/>
        </p:scale>
        <p:origin x="744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p:transition spd="slow" advClick="0" advTm="3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p:transition spd="slow" advClick="0" advTm="3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p:transition spd="slow" advClick="0" advTm="3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p:transition spd="slow" advClick="0" advTm="3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p:transition spd="slow" advClick="0" advTm="3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p:transition spd="slow" advClick="0" advTm="3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p:transition spd="slow" advClick="0" advTm="3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2B0F21-A575-49D3-BBD1-88F12D2677FB}"/>
              </a:ext>
            </a:extLst>
          </p:cNvPr>
          <p:cNvSpPr txBox="1"/>
          <p:nvPr/>
        </p:nvSpPr>
        <p:spPr>
          <a:xfrm>
            <a:off x="443345" y="1409701"/>
            <a:ext cx="11740895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Tiempo"/>
              </a:rPr>
              <a:t>Emerging and Frontier Markets: Capital Flows, Risks, and Growth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Mark A. Aguiar, Cristina Arellano, and </a:t>
            </a:r>
            <a:r>
              <a:rPr lang="en-US" dirty="0" err="1"/>
              <a:t>Ṣebnem</a:t>
            </a:r>
            <a:r>
              <a:rPr lang="en-US" dirty="0"/>
              <a:t> </a:t>
            </a:r>
            <a:r>
              <a:rPr lang="en-US" dirty="0" err="1"/>
              <a:t>Kalemli-Özcan</a:t>
            </a:r>
            <a:r>
              <a:rPr lang="en-US" dirty="0"/>
              <a:t>, Organizers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October 22-23, 2020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Jointly organized with the Banco de la </a:t>
            </a:r>
            <a:r>
              <a:rPr lang="en-US" dirty="0" err="1"/>
              <a:t>República</a:t>
            </a:r>
            <a:r>
              <a:rPr lang="en-US" dirty="0"/>
              <a:t> de Colombia</a:t>
            </a:r>
          </a:p>
          <a:p>
            <a:pPr algn="ctr"/>
            <a:r>
              <a:rPr lang="en-US" dirty="0"/>
              <a:t>on Zoom.us</a:t>
            </a:r>
          </a:p>
          <a:p>
            <a:pPr algn="ctr"/>
            <a:r>
              <a:rPr lang="en-US" dirty="0"/>
              <a:t>Times are Eastern Daylight Time</a:t>
            </a:r>
            <a:endParaRPr lang="en-US" sz="1200" dirty="0"/>
          </a:p>
          <a:p>
            <a:pPr algn="ctr"/>
            <a:endParaRPr lang="en-US" sz="1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5EC06B-9E88-40C5-8ABD-5DFDED2A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197559"/>
              </p:ext>
            </p:extLst>
          </p:nvPr>
        </p:nvGraphicFramePr>
        <p:xfrm>
          <a:off x="4154556" y="4672133"/>
          <a:ext cx="4731028" cy="1789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5514">
                  <a:extLst>
                    <a:ext uri="{9D8B030D-6E8A-4147-A177-3AD203B41FA5}">
                      <a16:colId xmlns:a16="http://schemas.microsoft.com/office/drawing/2014/main" val="772061476"/>
                    </a:ext>
                  </a:extLst>
                </a:gridCol>
                <a:gridCol w="2365514">
                  <a:extLst>
                    <a:ext uri="{9D8B030D-6E8A-4147-A177-3AD203B41FA5}">
                      <a16:colId xmlns:a16="http://schemas.microsoft.com/office/drawing/2014/main" val="2013042693"/>
                    </a:ext>
                  </a:extLst>
                </a:gridCol>
              </a:tblGrid>
              <a:tr h="3578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Thursday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736002"/>
                  </a:ext>
                </a:extLst>
              </a:tr>
              <a:tr h="3578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854607"/>
                  </a:ext>
                </a:extLst>
              </a:tr>
              <a:tr h="3578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9:55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10:00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010253"/>
                  </a:ext>
                </a:extLst>
              </a:tr>
              <a:tr h="3578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12:15-1:00 pm Break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12:15-1:00 pm Break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749106"/>
                  </a:ext>
                </a:extLst>
              </a:tr>
              <a:tr h="3578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3:00 pm End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 pm End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9199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p:transition spd="slow" advClick="0" advTm="30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10B4A7E5-937B-423A-991D-599239D5A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46740" y="396547"/>
            <a:ext cx="4498520" cy="47022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ECE919D-8C95-4B50-B92E-58CAF4926BD7}"/>
              </a:ext>
            </a:extLst>
          </p:cNvPr>
          <p:cNvSpPr/>
          <p:nvPr/>
        </p:nvSpPr>
        <p:spPr>
          <a:xfrm>
            <a:off x="377952" y="1170432"/>
            <a:ext cx="11814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62D776-3AD8-4439-A832-277F9AA7E199}"/>
              </a:ext>
            </a:extLst>
          </p:cNvPr>
          <p:cNvSpPr/>
          <p:nvPr/>
        </p:nvSpPr>
        <p:spPr>
          <a:xfrm>
            <a:off x="735497" y="1170432"/>
            <a:ext cx="1065474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b="1" dirty="0">
                <a:solidFill>
                  <a:srgbClr val="000000"/>
                </a:solidFill>
                <a:latin typeface="Tiempo"/>
              </a:rPr>
              <a:t>Emerging and Frontier Markets: Capital Flows, Risks, and Growth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Mark A. Aguiar, Cristina Arellano, and </a:t>
            </a:r>
            <a:r>
              <a:rPr lang="en-US" dirty="0" err="1">
                <a:solidFill>
                  <a:prstClr val="black"/>
                </a:solidFill>
              </a:rPr>
              <a:t>Ṣebnem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Kalemli-Özcan</a:t>
            </a:r>
            <a:r>
              <a:rPr lang="en-US" dirty="0">
                <a:solidFill>
                  <a:prstClr val="black"/>
                </a:solidFill>
              </a:rPr>
              <a:t>, Organizers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October 22-23, 2020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Jointly organized with the Banco de la </a:t>
            </a:r>
            <a:r>
              <a:rPr lang="en-US" dirty="0" err="1">
                <a:solidFill>
                  <a:prstClr val="black"/>
                </a:solidFill>
              </a:rPr>
              <a:t>República</a:t>
            </a:r>
            <a:r>
              <a:rPr lang="en-US" dirty="0">
                <a:solidFill>
                  <a:prstClr val="black"/>
                </a:solidFill>
              </a:rPr>
              <a:t> de Colombia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on Zoom.us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Times are Eastern Daylight Time</a:t>
            </a:r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95F0BF8-900B-4779-A168-9BAD99644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622064"/>
              </p:ext>
            </p:extLst>
          </p:nvPr>
        </p:nvGraphicFramePr>
        <p:xfrm>
          <a:off x="3846738" y="4767297"/>
          <a:ext cx="4661158" cy="1434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0579">
                  <a:extLst>
                    <a:ext uri="{9D8B030D-6E8A-4147-A177-3AD203B41FA5}">
                      <a16:colId xmlns:a16="http://schemas.microsoft.com/office/drawing/2014/main" val="3775316226"/>
                    </a:ext>
                  </a:extLst>
                </a:gridCol>
                <a:gridCol w="2330579">
                  <a:extLst>
                    <a:ext uri="{9D8B030D-6E8A-4147-A177-3AD203B41FA5}">
                      <a16:colId xmlns:a16="http://schemas.microsoft.com/office/drawing/2014/main" val="1290201856"/>
                    </a:ext>
                  </a:extLst>
                </a:gridCol>
              </a:tblGrid>
              <a:tr h="2869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Thursday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2167651"/>
                  </a:ext>
                </a:extLst>
              </a:tr>
              <a:tr h="2869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1404388"/>
                  </a:ext>
                </a:extLst>
              </a:tr>
              <a:tr h="2869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9:55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10:00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7521441"/>
                  </a:ext>
                </a:extLst>
              </a:tr>
              <a:tr h="2869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12:15-1:00 pm Break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12:15-1:00 pm Break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460574"/>
                  </a:ext>
                </a:extLst>
              </a:tr>
              <a:tr h="2869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3:00 pm End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 pm End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5687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696550"/>
      </p:ext>
    </p:extLst>
  </p:cSld>
  <p:clrMapOvr>
    <a:masterClrMapping/>
  </p:clrMapOvr>
  <p:transition spd="slow" advClick="0" advTm="30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143</Words>
  <Application>Microsoft Office PowerPoint</Application>
  <PresentationFormat>Widescreen</PresentationFormat>
  <Paragraphs>40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Tiempo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Carl Beck</cp:lastModifiedBy>
  <cp:revision>28</cp:revision>
  <dcterms:created xsi:type="dcterms:W3CDTF">2020-06-01T17:30:45Z</dcterms:created>
  <dcterms:modified xsi:type="dcterms:W3CDTF">2020-10-22T12:05:08Z</dcterms:modified>
</cp:coreProperties>
</file>