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80" autoAdjust="0"/>
  </p:normalViewPr>
  <p:slideViewPr>
    <p:cSldViewPr snapToGrid="0">
      <p:cViewPr varScale="1">
        <p:scale>
          <a:sx n="71" d="100"/>
          <a:sy n="71" d="100"/>
        </p:scale>
        <p:origin x="7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1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A93E8-D4F4-4F38-AECF-768014D56479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3AB19-A4F4-4F3C-8331-7539B804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3AB19-A4F4-4F3C-8331-7539B80473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8D0C1-6D3D-4F42-A566-4D17B50EF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A7F0C-44B7-4C13-AB12-381C04658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A4A4F-1226-467B-810D-379E0910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1F1D0-BB3E-4FC3-933A-C6337C3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F782-C057-4B7F-B360-FB10A325D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74269"/>
      </p:ext>
    </p:extLst>
  </p:cSld>
  <p:clrMapOvr>
    <a:masterClrMapping/>
  </p:clrMapOvr>
  <p:transition spd="slow" advClick="0" advTm="3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C7E40-F276-4E8D-BD1B-8FBA838E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B9055-C3BB-4178-84B5-5E0DB76BF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4E02E-6ED5-4423-A5DC-E158576E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979EB-5D69-4D8A-BE03-915EFC45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B768A-A3F7-4F1B-9C00-CEA2E4BB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99469"/>
      </p:ext>
    </p:extLst>
  </p:cSld>
  <p:clrMapOvr>
    <a:masterClrMapping/>
  </p:clrMapOvr>
  <p:transition spd="slow" advClick="0" advTm="3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22DBD4-F7C0-4BC7-9277-3D4D411B0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E4FC1-40BE-4243-8B66-265134D2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00B92-A84B-42C0-8A39-7946925E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9C378-3823-40B2-880A-35B2210D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DC1A5-7EFE-4BCB-B5AA-256DDDD9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1760"/>
      </p:ext>
    </p:extLst>
  </p:cSld>
  <p:clrMapOvr>
    <a:masterClrMapping/>
  </p:clrMapOvr>
  <p:transition spd="slow" advClick="0" advTm="3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F9FC-53F5-4ECC-985E-31DA4864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24CD0-A2FF-440E-86B7-3501E613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7BC04-7BBB-4F9C-9289-10C62BE6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860D5-CC1B-4D41-9121-FFD481F9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55630-B2BD-4AA4-B914-14E9FA5A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50448"/>
      </p:ext>
    </p:extLst>
  </p:cSld>
  <p:clrMapOvr>
    <a:masterClrMapping/>
  </p:clrMapOvr>
  <p:transition spd="slow" advClick="0" advTm="3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68AF-2240-468A-A243-76F6F32A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ABFD1-7AAF-4073-B81D-36D76633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5817E-136D-4075-9E25-8285C7DC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9911-EEFE-4799-AF7B-4162A9BC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ABF73-3557-49A9-8D90-118565CC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3771"/>
      </p:ext>
    </p:extLst>
  </p:cSld>
  <p:clrMapOvr>
    <a:masterClrMapping/>
  </p:clrMapOvr>
  <p:transition spd="slow" advClick="0" advTm="3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664BB-326F-45F4-87E0-EC52530A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AC315-C9CF-4A21-ADA8-6ABC809A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1A9E-B0BB-4109-8E12-905135195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C66E4-F2C1-4EFB-9B1A-1003285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CB3A8-7560-4A48-BB23-A0A2BE22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43FA5-4165-452F-AF6A-95664B1D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8748"/>
      </p:ext>
    </p:extLst>
  </p:cSld>
  <p:clrMapOvr>
    <a:masterClrMapping/>
  </p:clrMapOvr>
  <p:transition spd="slow" advClick="0" advTm="3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AA3A-A76E-4BA5-865D-03BB2E30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F5552-EDF3-4E96-AB58-3F60A55E7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A199C-4D78-4931-9882-4E80E428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C40A0-26BB-422F-B53A-7B9F927F5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5FFAC-CF63-43E7-B1ED-760E00D06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B18597-2BCD-4B7C-8703-5EF94267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D04D83-EF17-4DF8-A8CC-184ECEC6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1B7DD-ACC5-4CC5-97A7-47FEA5D6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76258"/>
      </p:ext>
    </p:extLst>
  </p:cSld>
  <p:clrMapOvr>
    <a:masterClrMapping/>
  </p:clrMapOvr>
  <p:transition spd="slow" advClick="0" advTm="3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163FF-9301-4CF2-8732-13FEFAE8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4B2D90-8A02-453F-A0C3-33B9AC0E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1D7E9-85B9-4B46-91CC-B8724200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D30319-35B1-48CA-81EA-7FC7AF96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09"/>
      </p:ext>
    </p:extLst>
  </p:cSld>
  <p:clrMapOvr>
    <a:masterClrMapping/>
  </p:clrMapOvr>
  <p:transition spd="slow" advClick="0" advTm="3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027A6-43AC-4357-B177-7FBE3BD4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B51526-2DF2-4D64-BCE6-A52631AC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A8811-DB0B-48F0-BAA5-5F69EBAC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18721"/>
      </p:ext>
    </p:extLst>
  </p:cSld>
  <p:clrMapOvr>
    <a:masterClrMapping/>
  </p:clrMapOvr>
  <p:transition spd="slow" advClick="0" advTm="3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5AF74-0C09-4346-BE55-3E2745D4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990F-AB8B-48BD-B2BC-C2C0CF87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66F4F-AC83-4293-B001-D9823205D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8F99E-5DDE-403A-8C7E-A6288487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C6EF5-EDB0-48CA-B2E4-A71EE607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9032B-6594-4527-94C3-348E7099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6124"/>
      </p:ext>
    </p:extLst>
  </p:cSld>
  <p:clrMapOvr>
    <a:masterClrMapping/>
  </p:clrMapOvr>
  <p:transition spd="slow" advClick="0" advTm="3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D2B6-6475-43F1-A33A-2D6F35E0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7BDBDE-D905-4F26-9420-75515559A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169231-1B40-4067-85AD-6154B15E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5567B-8771-438D-85A9-A291A21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F7188-339A-4A8A-A5FB-421C111B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B5BBF-4976-4A11-9D2C-5CED4603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6272"/>
      </p:ext>
    </p:extLst>
  </p:cSld>
  <p:clrMapOvr>
    <a:masterClrMapping/>
  </p:clrMapOvr>
  <p:transition spd="slow" advClick="0" advTm="3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CE0C8-6022-4E28-83C8-A8F62900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C8590-714C-4971-A752-65B2E4C20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46206-CE8E-4ED2-BB35-32ADBCAE5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5156-3E31-4345-93AC-F71562464BC3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E8A3A-D4E4-4D9A-8EDF-F01813269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A1AFD-C449-4D0D-9B55-12BD5ACBB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4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B2AA0D3-68BD-435C-AD42-647D9BE84C85}"/>
              </a:ext>
            </a:extLst>
          </p:cNvPr>
          <p:cNvSpPr/>
          <p:nvPr/>
        </p:nvSpPr>
        <p:spPr>
          <a:xfrm>
            <a:off x="1" y="1"/>
            <a:ext cx="12192000" cy="1257299"/>
          </a:xfrm>
          <a:prstGeom prst="rect">
            <a:avLst/>
          </a:prstGeom>
          <a:solidFill>
            <a:srgbClr val="005C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2B0F21-A575-49D3-BBD1-88F12D2677FB}"/>
              </a:ext>
            </a:extLst>
          </p:cNvPr>
          <p:cNvSpPr txBox="1"/>
          <p:nvPr/>
        </p:nvSpPr>
        <p:spPr>
          <a:xfrm>
            <a:off x="443345" y="1409701"/>
            <a:ext cx="11443855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3200" dirty="0"/>
              <a:t>Big Data and Securities Markets</a:t>
            </a:r>
            <a:endParaRPr lang="en-US" dirty="0"/>
          </a:p>
          <a:p>
            <a:pPr algn="ctr">
              <a:spcAft>
                <a:spcPts val="1200"/>
              </a:spcAft>
            </a:pPr>
            <a:r>
              <a:rPr lang="en-US" dirty="0" err="1"/>
              <a:t>Itay</a:t>
            </a:r>
            <a:r>
              <a:rPr lang="en-US" dirty="0"/>
              <a:t> Goldstein, Chester S. </a:t>
            </a:r>
            <a:r>
              <a:rPr lang="en-US" dirty="0" err="1"/>
              <a:t>Spatt</a:t>
            </a:r>
            <a:r>
              <a:rPr lang="en-US" dirty="0"/>
              <a:t>, and Mao Ye, Organizers</a:t>
            </a:r>
          </a:p>
          <a:p>
            <a:pPr algn="ctr">
              <a:spcAft>
                <a:spcPts val="1200"/>
              </a:spcAft>
            </a:pPr>
            <a:r>
              <a:rPr lang="en-US" dirty="0"/>
              <a:t>December 3 and 4, 2020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Supported by the National Science Foundation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On Zoom.us</a:t>
            </a:r>
          </a:p>
          <a:p>
            <a:pPr algn="ctr"/>
            <a:r>
              <a:rPr lang="en-US" dirty="0"/>
              <a:t>Times in US EDT</a:t>
            </a:r>
          </a:p>
          <a:p>
            <a:pPr algn="ctr"/>
            <a:endParaRPr lang="en-US" sz="12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B5EC06B-9E88-40C5-8ABD-5DFDED2A4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083056"/>
              </p:ext>
            </p:extLst>
          </p:nvPr>
        </p:nvGraphicFramePr>
        <p:xfrm>
          <a:off x="3846740" y="4732201"/>
          <a:ext cx="4498520" cy="14937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9260">
                  <a:extLst>
                    <a:ext uri="{9D8B030D-6E8A-4147-A177-3AD203B41FA5}">
                      <a16:colId xmlns:a16="http://schemas.microsoft.com/office/drawing/2014/main" val="772061476"/>
                    </a:ext>
                  </a:extLst>
                </a:gridCol>
                <a:gridCol w="2249260">
                  <a:extLst>
                    <a:ext uri="{9D8B030D-6E8A-4147-A177-3AD203B41FA5}">
                      <a16:colId xmlns:a16="http://schemas.microsoft.com/office/drawing/2014/main" val="2013042693"/>
                    </a:ext>
                  </a:extLst>
                </a:gridCol>
              </a:tblGrid>
              <a:tr h="2987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Thursday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3736002"/>
                  </a:ext>
                </a:extLst>
              </a:tr>
              <a:tr h="2987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10:55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11:00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854607"/>
                  </a:ext>
                </a:extLst>
              </a:tr>
              <a:tr h="2987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12:30-1:00 pm Break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12:30-1:00 pm Break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010253"/>
                  </a:ext>
                </a:extLst>
              </a:tr>
              <a:tr h="2987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2:30-3:00 pm Break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2:30-3:00 pm Break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749106"/>
                  </a:ext>
                </a:extLst>
              </a:tr>
              <a:tr h="2987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4:30 pm Adjourn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4:30 pm Adjourn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9199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9046167"/>
      </p:ext>
    </p:extLst>
  </p:cSld>
  <p:clrMapOvr>
    <a:masterClrMapping/>
  </p:clrMapOvr>
  <p:transition spd="slow" advClick="0" advTm="30000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10B4A7E5-937B-423A-991D-599239D5AD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00401" y="396549"/>
            <a:ext cx="5593976" cy="57163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10E2106-6621-455E-98FE-1765CDB29D65}"/>
              </a:ext>
            </a:extLst>
          </p:cNvPr>
          <p:cNvSpPr/>
          <p:nvPr/>
        </p:nvSpPr>
        <p:spPr>
          <a:xfrm>
            <a:off x="995082" y="1196788"/>
            <a:ext cx="10179424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1200"/>
              </a:spcAft>
            </a:pPr>
            <a:r>
              <a:rPr lang="en-US" sz="3200" dirty="0">
                <a:solidFill>
                  <a:prstClr val="black"/>
                </a:solidFill>
              </a:rPr>
              <a:t>Big Data and Securities Markets</a:t>
            </a:r>
            <a:endParaRPr lang="en-US" dirty="0">
              <a:solidFill>
                <a:prstClr val="black"/>
              </a:solidFill>
            </a:endParaRPr>
          </a:p>
          <a:p>
            <a:pPr lvl="0" algn="ctr">
              <a:spcAft>
                <a:spcPts val="1200"/>
              </a:spcAft>
            </a:pPr>
            <a:r>
              <a:rPr lang="en-US" dirty="0" err="1">
                <a:solidFill>
                  <a:prstClr val="black"/>
                </a:solidFill>
              </a:rPr>
              <a:t>Itay</a:t>
            </a:r>
            <a:r>
              <a:rPr lang="en-US" dirty="0">
                <a:solidFill>
                  <a:prstClr val="black"/>
                </a:solidFill>
              </a:rPr>
              <a:t> Goldstein, Chester S. </a:t>
            </a:r>
            <a:r>
              <a:rPr lang="en-US" dirty="0" err="1">
                <a:solidFill>
                  <a:prstClr val="black"/>
                </a:solidFill>
              </a:rPr>
              <a:t>Spatt</a:t>
            </a:r>
            <a:r>
              <a:rPr lang="en-US" dirty="0">
                <a:solidFill>
                  <a:prstClr val="black"/>
                </a:solidFill>
              </a:rPr>
              <a:t>, and Mao Ye, Organizers</a:t>
            </a:r>
          </a:p>
          <a:p>
            <a:pPr lvl="0" algn="ctr">
              <a:spcAft>
                <a:spcPts val="1200"/>
              </a:spcAft>
            </a:pPr>
            <a:r>
              <a:rPr lang="en-US" dirty="0">
                <a:solidFill>
                  <a:prstClr val="black"/>
                </a:solidFill>
              </a:rPr>
              <a:t>December 3 and 4, 2020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Supported by the National Science Foundation</a:t>
            </a:r>
          </a:p>
          <a:p>
            <a:pPr lvl="0" algn="ctr"/>
            <a:endParaRPr lang="en-US" dirty="0">
              <a:solidFill>
                <a:prstClr val="black"/>
              </a:solidFill>
            </a:endParaRP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On Zoom.us</a:t>
            </a:r>
          </a:p>
          <a:p>
            <a:pPr lvl="0" algn="ctr"/>
            <a:r>
              <a:rPr lang="en-US" dirty="0">
                <a:solidFill>
                  <a:prstClr val="black"/>
                </a:solidFill>
              </a:rPr>
              <a:t>Times in US EDT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4A75DA1-620A-41F3-8449-A0153B2874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6425996"/>
              </p:ext>
            </p:extLst>
          </p:nvPr>
        </p:nvGraphicFramePr>
        <p:xfrm>
          <a:off x="3846740" y="4732201"/>
          <a:ext cx="4498520" cy="14937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9260">
                  <a:extLst>
                    <a:ext uri="{9D8B030D-6E8A-4147-A177-3AD203B41FA5}">
                      <a16:colId xmlns:a16="http://schemas.microsoft.com/office/drawing/2014/main" val="772061476"/>
                    </a:ext>
                  </a:extLst>
                </a:gridCol>
                <a:gridCol w="2249260">
                  <a:extLst>
                    <a:ext uri="{9D8B030D-6E8A-4147-A177-3AD203B41FA5}">
                      <a16:colId xmlns:a16="http://schemas.microsoft.com/office/drawing/2014/main" val="2013042693"/>
                    </a:ext>
                  </a:extLst>
                </a:gridCol>
              </a:tblGrid>
              <a:tr h="2987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Thursday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Friday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3736002"/>
                  </a:ext>
                </a:extLst>
              </a:tr>
              <a:tr h="2987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10:55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11:00 am Start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6854607"/>
                  </a:ext>
                </a:extLst>
              </a:tr>
              <a:tr h="2987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12:30-1:00 pm Break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 12:30-1:00 pm Break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1010253"/>
                  </a:ext>
                </a:extLst>
              </a:tr>
              <a:tr h="2987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2:30-3:00 pm Break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2:30-3:00 pm Break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9749106"/>
                  </a:ext>
                </a:extLst>
              </a:tr>
              <a:tr h="2987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4:30 pm Adjourn</a:t>
                      </a: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4:30 pm Adjourn</a:t>
                      </a: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891990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2696550"/>
      </p:ext>
    </p:extLst>
  </p:cSld>
  <p:clrMapOvr>
    <a:masterClrMapping/>
  </p:clrMapOvr>
  <p:transition spd="slow" advClick="0" advTm="30000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133</Words>
  <Application>Microsoft Office PowerPoint</Application>
  <PresentationFormat>Widescreen</PresentationFormat>
  <Paragraphs>37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Beck</dc:creator>
  <cp:lastModifiedBy>Carl Beck</cp:lastModifiedBy>
  <cp:revision>27</cp:revision>
  <dcterms:created xsi:type="dcterms:W3CDTF">2020-06-01T17:30:45Z</dcterms:created>
  <dcterms:modified xsi:type="dcterms:W3CDTF">2020-12-03T12:55:34Z</dcterms:modified>
</cp:coreProperties>
</file>